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33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</p:sldMasterIdLst>
  <p:sldIdLst>
    <p:sldId id="256" r:id="rId43"/>
    <p:sldId id="257" r:id="rId44"/>
    <p:sldId id="258" r:id="rId45"/>
    <p:sldId id="259" r:id="rId46"/>
    <p:sldId id="260" r:id="rId47"/>
    <p:sldId id="261" r:id="rId48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" Target="slides/slide1.xml"/><Relationship Id="rId44" Type="http://schemas.openxmlformats.org/officeDocument/2006/relationships/slide" Target="slides/slide2.xml"/><Relationship Id="rId45" Type="http://schemas.openxmlformats.org/officeDocument/2006/relationships/slide" Target="slides/slide3.xml"/><Relationship Id="rId46" Type="http://schemas.openxmlformats.org/officeDocument/2006/relationships/slide" Target="slides/slide4.xml"/><Relationship Id="rId47" Type="http://schemas.openxmlformats.org/officeDocument/2006/relationships/slide" Target="slides/slide5.xml"/><Relationship Id="rId48" Type="http://schemas.openxmlformats.org/officeDocument/2006/relationships/slide" Target="slides/slide6.xml"/><Relationship Id="rId49" Type="http://schemas.openxmlformats.org/officeDocument/2006/relationships/presProps" Target="presProps.xml"/><Relationship Id="rId50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8187ED-5B6A-48A7-B586-812B806A3A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2FD2A04-B119-4960-9BC8-6AD46FF7F3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26BCD13B-236E-4BDE-97D9-CB8D2F489D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79BD1037-1FCF-4AAF-83B6-3F9E032F4C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FB5296A1-7089-4AC4-AA13-1E1B849B77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6AC8004B-AA85-48A4-B44C-13692C062F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501F154-C55B-47F1-B5DB-E4E1E68713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29FA7A23-4DC1-4377-859F-334D7D780E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C7ABEE1-17D8-4E39-92A5-52880D629D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48E8F095-1BAF-4355-811B-A326AEC005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C9312A0D-4E8B-417E-8FED-DE7DB401F9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1B72AD-AC77-436D-A862-6921B1785E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C78797C8-F3F4-4B7F-90D0-3ECBED9411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6F56537D-9CAE-45D3-ACD2-071672C42A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929C865E-DFEE-4BE8-BA49-1E3E6F3E44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9C566BB1-11D8-441C-A338-0DDAF6EE32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3E12F0CF-B694-48BC-A550-4557548ED7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649A1673-5B90-4692-B938-F224CEE48B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93448478-441D-4E44-BA06-B4EDDE94C3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5AAC2749-B0F2-4E9A-A3D0-A850D4A410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FC498BF9-4024-49A4-A1A1-5535DCF78C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000CF477-90B9-47EF-9188-E6B2147EBB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9FDA00-2AA6-4DA7-995D-59E380F116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E82B2A2A-3670-4D82-A57A-35D6CFE276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10FE6821-216B-4C27-A60B-2824C32E83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9BEF61F8-FA65-41FB-937F-A7951E43CA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FE848D55-38F8-4E13-BB9D-5E70315BA4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CEB331DB-07D4-46FD-854B-694BE6706C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CC795D8A-B678-4611-AD18-2405EBB3CC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4EAC673E-539E-447A-968F-B3C603E20B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01C07116-A4CC-4965-80D4-42B974488C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B0220464-060C-4ADC-A609-EC0BB9F577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E7AC3CF1-CB89-4DE4-B171-EA5015AA52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8159C3-22EA-4E38-82AD-C3D3552F99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D7A6B19C-1E79-4E69-8A91-DD668B7E97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B38E8734-C129-48E3-8B4F-AC0A82B2A0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0E5DBC26-2845-46A5-B38F-2B98EF5690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44CC2FB-E4CE-41C0-B310-85692F96FA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E5682E3-DF9C-4E98-B276-F2CE97C5B8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A302310-D1A9-4116-88AF-154B901EE8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01CA63B-018A-47A2-A139-1D8176A666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2A00C12-B2FF-4276-8565-F445C64AD1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9B322E-1DAB-4105-AE9A-945D4D12C0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C21079-99FD-45C0-AE0D-EEDB858F913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25419E-CDCD-4976-946B-D533BACA884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016BC6C-72E1-4D91-BC1B-02B561E999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1FD2C8-9CEF-4BE7-9843-DBB093F0D2D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86E919-6824-47B6-B6F8-01FB1D801D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78DE5A-7583-4E16-B671-B15EE2CDA49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72841D-B813-4546-A343-C68F943F3D2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F2A4D33-81DA-4DEF-8104-C7C0602A12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23C59A-6B57-4E6E-B000-2B1154E34C2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B9FE4D-8B8E-46A2-AEBB-8C264A76B41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7334DB-11D4-43FF-BB8E-E3DD1F0094F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C30F24-E390-4218-8401-258967CE75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FD58673-E15A-4AD2-BABA-3A372CC94CC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4F50A3-E113-492D-A1A0-F16D8FF142E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6745E7-6AE0-48EC-82A9-DA7818D70E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E5D2F6-82DA-4EA9-A2E4-1E886B004A9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E32C25-7797-4E32-8E1F-34C36CC5F9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8E1708-F023-40CB-B3EE-52C4697274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A8475B-45FE-4ADF-9DBE-A6F37EFE536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4E5107-5FD0-4F39-A3EE-67E05A9081D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B3B563-FF50-4A99-A053-1F2F010988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2F0989-55C5-4BF9-BEE0-A636F22A302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C7CFCF-1BFD-45F4-9A7F-142DC96585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AB86EC-3A3D-4779-A064-79085CDBAF6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6E8362-106D-41C0-8F96-9EE96DB6B6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AE00A7-C0DE-4762-B930-32C01E5EF04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62C963-3BBF-4EC7-93E7-9F0D7746F84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8197C7-41A4-4EEC-B1B2-2445988E11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A31760-197A-49C4-A8BB-273E9D70A8F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414B8E-AD7F-45DF-8817-DE6CD612B8A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F5D49B-1EE7-4B73-86EF-CFB965139D9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BF3D78-860B-4B4D-97A6-8D24BC0776F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44BA3B-72F2-4555-ACD9-57C56865083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F5858B7-7B94-4349-BE53-F968A4F6138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12E0C7-B9C4-4061-A9C2-8DB35780A9C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  <p:sldLayoutId id="2147483730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CB36EC-4074-4D41-A5A2-39BC4DF7C48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2C3084-CF87-46A0-B9DC-46641CC347B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9900C5-2623-4D65-9DCC-C74A1517D17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CC84FE-11C3-45DB-82CE-863D0D3FF03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4F1810-7BA5-4C40-A3D1-82AAE3D37D5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6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1"/>
          <p:cNvSpPr/>
          <p:nvPr/>
        </p:nvSpPr>
        <p:spPr>
          <a:xfrm>
            <a:off x="-39240" y="-203040"/>
            <a:ext cx="1284480" cy="713556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1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3840" cy="6852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2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7080" cy="685152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23" name="Скругленный прямоугольник 7"/>
          <p:cNvSpPr/>
          <p:nvPr/>
        </p:nvSpPr>
        <p:spPr>
          <a:xfrm>
            <a:off x="698760" y="626400"/>
            <a:ext cx="10789200" cy="10411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4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6120" cy="505080"/>
          </a:xfrm>
          <a:prstGeom prst="rect">
            <a:avLst/>
          </a:prstGeom>
          <a:ln w="0">
            <a:noFill/>
          </a:ln>
        </p:spPr>
      </p:pic>
      <p:sp>
        <p:nvSpPr>
          <p:cNvPr id="225" name="TextBox 17"/>
          <p:cNvSpPr/>
          <p:nvPr/>
        </p:nvSpPr>
        <p:spPr>
          <a:xfrm>
            <a:off x="698760" y="1955160"/>
            <a:ext cx="108784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Дефектные вирусы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Box 18"/>
          <p:cNvSpPr/>
          <p:nvPr/>
        </p:nvSpPr>
        <p:spPr>
          <a:xfrm>
            <a:off x="565920" y="5563440"/>
            <a:ext cx="91983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TextBox 19"/>
          <p:cNvSpPr/>
          <p:nvPr/>
        </p:nvSpPr>
        <p:spPr>
          <a:xfrm rot="16200000">
            <a:off x="10747440" y="954720"/>
            <a:ext cx="1041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9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31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2" name="TextBox 25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TextBox 26"/>
          <p:cNvSpPr/>
          <p:nvPr/>
        </p:nvSpPr>
        <p:spPr>
          <a:xfrm>
            <a:off x="1974960" y="376920"/>
            <a:ext cx="2246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Общие слова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6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7" name="TextBox 31"/>
          <p:cNvSpPr/>
          <p:nvPr/>
        </p:nvSpPr>
        <p:spPr>
          <a:xfrm>
            <a:off x="492840" y="1204560"/>
            <a:ext cx="345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8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9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0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4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sp>
        <p:nvSpPr>
          <p:cNvPr id="242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3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3020400" y="2167560"/>
            <a:ext cx="601668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6" name=""/>
          <p:cNvSpPr/>
          <p:nvPr/>
        </p:nvSpPr>
        <p:spPr>
          <a:xfrm>
            <a:off x="7437240" y="2481120"/>
            <a:ext cx="4359600" cy="21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533520" y="2226240"/>
            <a:ext cx="1119348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Общая генетическая «</a:t>
            </a: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дефектность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» вируса выражается в том, что один или несколько генов,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ответственных за образование полноценных вирионов, теряют свою активность или вообще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/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отсутствуют. </a:t>
            </a:r>
            <a:br>
              <a:rPr sz="1800"/>
            </a:b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От собственно дефектных вирусов </a:t>
            </a: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следует отличать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«</a:t>
            </a: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условно-дефектных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» мутантных вирусов (термочувствительные мутанты, мутанты по спектру хозяев и т. д.),  которые проявляют свою дефектность только в непермиссивных условиях. </a:t>
            </a:r>
            <a:br>
              <a:rPr sz="1800"/>
            </a:b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Не относятся к разряду дефектных и </a:t>
            </a: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«псевдовирионы»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фагов (которые образуются при общей трансдукции, когда фрагмент хозяйской хромосомы полностью замещает геномную нуклеиновую кислоту).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49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0" name="TextBox 26"/>
          <p:cNvSpPr/>
          <p:nvPr/>
        </p:nvSpPr>
        <p:spPr>
          <a:xfrm>
            <a:off x="1971000" y="543600"/>
            <a:ext cx="2412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3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4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5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6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7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258" name="Прямая соединительная линия 36"/>
          <p:cNvCxnSpPr/>
          <p:nvPr/>
        </p:nvCxnSpPr>
        <p:spPr>
          <a:xfrm>
            <a:off x="6073560" y="1023120"/>
            <a:ext cx="504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59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0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1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262" name=""/>
          <p:cNvSpPr/>
          <p:nvPr/>
        </p:nvSpPr>
        <p:spPr>
          <a:xfrm>
            <a:off x="6121800" y="1927800"/>
            <a:ext cx="5224320" cy="23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Дефектные геномы имеются у четырех групп вирусов: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1) вирусов, интегрированных в хромосому клетки-хозяина; 2)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вирусов-плазмид; </a:t>
            </a: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3) дефектных интерферирующих вирусов; </a:t>
            </a: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4) вирусов-сателлитов.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TextBox 1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TextBox 5"/>
          <p:cNvSpPr/>
          <p:nvPr/>
        </p:nvSpPr>
        <p:spPr>
          <a:xfrm>
            <a:off x="6280920" y="1215720"/>
            <a:ext cx="4377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Виды дефектных вирусов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6697440" y="5626440"/>
            <a:ext cx="586620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 Плазмиды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7115760" y="3418920"/>
            <a:ext cx="3809520" cy="211896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5"/>
          <a:stretch/>
        </p:blipFill>
        <p:spPr>
          <a:xfrm>
            <a:off x="397080" y="1472760"/>
            <a:ext cx="5276520" cy="378900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 txBox="1"/>
          <p:nvPr/>
        </p:nvSpPr>
        <p:spPr>
          <a:xfrm>
            <a:off x="437400" y="5479560"/>
            <a:ext cx="5172120" cy="143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 Распределение рецепторов </a:t>
            </a: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вирусного происхождения в человеческом геноме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70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1" name="TextBox 26"/>
          <p:cNvSpPr/>
          <p:nvPr/>
        </p:nvSpPr>
        <p:spPr>
          <a:xfrm>
            <a:off x="2175120" y="489960"/>
            <a:ext cx="2412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 </a:t>
            </a: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dsДНК-вирусы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4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5" name="TextBox 31"/>
          <p:cNvSpPr/>
          <p:nvPr/>
        </p:nvSpPr>
        <p:spPr>
          <a:xfrm>
            <a:off x="8589240" y="1118520"/>
            <a:ext cx="266472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Дефектные интерферирующие вирусы.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6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7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8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280" name="Прямая соединительная линия 36"/>
          <p:cNvCxnSpPr/>
          <p:nvPr/>
        </p:nvCxnSpPr>
        <p:spPr>
          <a:xfrm>
            <a:off x="7498440" y="987480"/>
            <a:ext cx="5040" cy="525024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81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2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284" name="TextBox 18"/>
          <p:cNvSpPr/>
          <p:nvPr/>
        </p:nvSpPr>
        <p:spPr>
          <a:xfrm>
            <a:off x="460800" y="4905360"/>
            <a:ext cx="6144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Геном вируса гриппа 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7680960" y="2184840"/>
            <a:ext cx="4308120" cy="29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Представляют собой делеционные мутанты, т. е. мутанты, утратившие около 90% генома дикого типа.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Эти вирусы размножаются с помощью гомологичного вируса, или родственного вируса-помощника.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Они используют продукты генов вируса-помощника, тем самым мешают собственной репродукции самого вируса-помощника.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Поэтому их и называют интерферирующими (т.е. мешающими). Дефектный вирус обычно самостоятельно кодирует структурные белки, а конкурирует с вирусом-помощником только на стадии репликации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sp>
        <p:nvSpPr>
          <p:cNvPr id="286" name="TextBox 2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136440" y="1218600"/>
            <a:ext cx="7220880" cy="34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89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0" name="TextBox 26"/>
          <p:cNvSpPr/>
          <p:nvPr/>
        </p:nvSpPr>
        <p:spPr>
          <a:xfrm>
            <a:off x="1809720" y="376920"/>
            <a:ext cx="24120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Вирусы-сателлиты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3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4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5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6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7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298" name="Прямая соединительная линия 36"/>
          <p:cNvCxnSpPr/>
          <p:nvPr/>
        </p:nvCxnSpPr>
        <p:spPr>
          <a:xfrm>
            <a:off x="6895080" y="989640"/>
            <a:ext cx="504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99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0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1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02720" y="6058440"/>
            <a:ext cx="5602680" cy="5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4. Онтогенез HBV и HDV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404640" y="1307880"/>
            <a:ext cx="3596040" cy="18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4" name=""/>
          <p:cNvSpPr/>
          <p:nvPr/>
        </p:nvSpPr>
        <p:spPr>
          <a:xfrm>
            <a:off x="7414560" y="1343160"/>
            <a:ext cx="3390840" cy="42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Вирусы-сателлиты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TextBox 3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7171200" y="1769400"/>
            <a:ext cx="4429080" cy="13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Также паразитируют на продуктах генов вирусов-помощников, тоже конкурируют за эти продукты, но вирусы-сателлиты не являются делеционными мутантами, и часто их геном не содержит участков гомологии с геномом вируса-помощника.</a:t>
            </a:r>
            <a:endParaRPr b="1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Вирусы-помощники помогают вирусам-сателлитам, предоставляя собственные репликазы, транскриптазы, мРНК своих собственных структурных белков. </a:t>
            </a:r>
            <a:endParaRPr b="1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Т.е. вирусы-сателлиты ещё больше паразитируют на других вирусах еще сильнее, чем интерферирующи</a:t>
            </a:r>
            <a:endParaRPr b="1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4"/>
          <a:stretch/>
        </p:blipFill>
        <p:spPr>
          <a:xfrm>
            <a:off x="1024560" y="1931040"/>
            <a:ext cx="4762080" cy="35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Скругленный прямоугольник 2"/>
          <p:cNvSpPr/>
          <p:nvPr/>
        </p:nvSpPr>
        <p:spPr>
          <a:xfrm>
            <a:off x="663120" y="1015920"/>
            <a:ext cx="10860840" cy="498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9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2720" cy="4478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9"/>
          <p:cNvSpPr/>
          <p:nvPr/>
        </p:nvSpPr>
        <p:spPr>
          <a:xfrm>
            <a:off x="2054880" y="5426640"/>
            <a:ext cx="80769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59200" cy="247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4855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2025-01-13T00:04:09Z</dcterms:modified>
  <cp:revision>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